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28"/>
  </p:notesMasterIdLst>
  <p:handoutMasterIdLst>
    <p:handoutMasterId r:id="rId29"/>
  </p:handoutMasterIdLst>
  <p:sldIdLst>
    <p:sldId id="259" r:id="rId3"/>
    <p:sldId id="262" r:id="rId4"/>
    <p:sldId id="312" r:id="rId5"/>
    <p:sldId id="1725" r:id="rId6"/>
    <p:sldId id="1726" r:id="rId7"/>
    <p:sldId id="1727" r:id="rId8"/>
    <p:sldId id="1728" r:id="rId9"/>
    <p:sldId id="1729" r:id="rId10"/>
    <p:sldId id="1730" r:id="rId11"/>
    <p:sldId id="1731" r:id="rId12"/>
    <p:sldId id="1732" r:id="rId13"/>
    <p:sldId id="1733" r:id="rId14"/>
    <p:sldId id="1742" r:id="rId15"/>
    <p:sldId id="1734" r:id="rId16"/>
    <p:sldId id="1735" r:id="rId17"/>
    <p:sldId id="1737" r:id="rId18"/>
    <p:sldId id="1736" r:id="rId19"/>
    <p:sldId id="1738" r:id="rId20"/>
    <p:sldId id="1745" r:id="rId21"/>
    <p:sldId id="1739" r:id="rId22"/>
    <p:sldId id="1741" r:id="rId23"/>
    <p:sldId id="280" r:id="rId24"/>
    <p:sldId id="1743" r:id="rId25"/>
    <p:sldId id="1744" r:id="rId26"/>
    <p:sldId id="260" r:id="rId27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4286" autoAdjust="0"/>
  </p:normalViewPr>
  <p:slideViewPr>
    <p:cSldViewPr snapToGrid="0" showGuides="1">
      <p:cViewPr varScale="1">
        <p:scale>
          <a:sx n="119" d="100"/>
          <a:sy n="119" d="100"/>
        </p:scale>
        <p:origin x="537" y="97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408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23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engweiZhang/SimplePaperLib" TargetMode="Externa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32" y="1565220"/>
            <a:ext cx="11770936" cy="186378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/>
              <a:t>IS305 </a:t>
            </a:r>
            <a:r>
              <a:rPr lang="zh-CN" altLang="en-US"/>
              <a:t>应用软件课程设计 小作业汇报</a:t>
            </a:r>
            <a:br>
              <a:rPr lang="en-US" altLang="zh-CN"/>
            </a:br>
            <a:r>
              <a:rPr lang="zh-CN" altLang="en-US" sz="3600"/>
              <a:t>微型本地文献管理软件 </a:t>
            </a:r>
            <a:r>
              <a:rPr lang="en-US" altLang="zh-CN" sz="3600"/>
              <a:t>—— Simple Paper Lib</a:t>
            </a:r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9674" y="4296879"/>
            <a:ext cx="7849386" cy="767654"/>
          </a:xfr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717FB37-C77F-4D15-B6C7-807C2A58AD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37A772-8E7F-4A09-88EA-F31B8377C1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1592C1-B31B-4B7B-963B-9BE4F2BD05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C5811C2-769F-49B7-981F-AE6DBCCE9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679" y="1010517"/>
            <a:ext cx="10938641" cy="4836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>
                <a:solidFill>
                  <a:srgbClr val="C00000"/>
                </a:solidFill>
              </a:rPr>
              <a:t>界面</a:t>
            </a:r>
            <a:r>
              <a:rPr lang="zh-CN" altLang="zh-CN" sz="2400">
                <a:solidFill>
                  <a:srgbClr val="C00000"/>
                </a:solidFill>
              </a:rPr>
              <a:t>需求：</a:t>
            </a: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界面简洁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一个主界面展示文献列表、搜索结果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对每个文献都有全部信息的单独修改界面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C00000"/>
                </a:solidFill>
              </a:rPr>
              <a:t>运行环境需求：</a:t>
            </a:r>
            <a:endParaRPr lang="en-US" altLang="zh-CN" sz="2400">
              <a:solidFill>
                <a:srgbClr val="C00000"/>
              </a:solidFill>
            </a:endParaRP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可以在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Windows10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操作系统上使用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C00000"/>
                </a:solidFill>
              </a:rPr>
              <a:t>其他需求：</a:t>
            </a:r>
            <a:endParaRPr lang="en-US" altLang="zh-CN" sz="2400">
              <a:solidFill>
                <a:srgbClr val="C00000"/>
              </a:solidFill>
            </a:endParaRP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由于用户范围较小（仅张三本人），对于软件输入的检测要求不高，认为用户的输入基本符合输入格式，不需要过分考虑超出范围的输入信息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由于文献管理库内容价值较高，管理库要求具有较高的安全性，要求拥有数据库备份功能</a:t>
            </a:r>
            <a:endParaRPr kumimoji="0" lang="zh-CN" altLang="zh-C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00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8" y="-6066"/>
            <a:ext cx="1553631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E67F88C-F229-45E2-8D35-07E48CE22337}"/>
              </a:ext>
            </a:extLst>
          </p:cNvPr>
          <p:cNvSpPr/>
          <p:nvPr/>
        </p:nvSpPr>
        <p:spPr>
          <a:xfrm>
            <a:off x="1807368" y="2285897"/>
            <a:ext cx="39965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>
                <a:solidFill>
                  <a:srgbClr val="C8161E"/>
                </a:solidFill>
                <a:cs typeface="+mj-cs"/>
              </a:rPr>
              <a:t>软件设计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ED787D-E76E-47DE-91B0-C2BFADB8F9AF}"/>
              </a:ext>
            </a:extLst>
          </p:cNvPr>
          <p:cNvSpPr txBox="1"/>
          <p:nvPr/>
        </p:nvSpPr>
        <p:spPr>
          <a:xfrm>
            <a:off x="1807367" y="2871461"/>
            <a:ext cx="3996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>
                <a:solidFill>
                  <a:schemeClr val="bg2">
                    <a:alpha val="90000"/>
                  </a:schemeClr>
                </a:solidFill>
              </a:rPr>
              <a:t>Software Design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078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B74989B-5BA3-461E-BCF7-653A3A3B8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EB4886-A2B0-4066-A4BD-607FBAE863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B32327-7F6D-444B-BFFB-C5C2D2D80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EC877FC-ABD5-479A-B12A-B7A589983418}"/>
              </a:ext>
            </a:extLst>
          </p:cNvPr>
          <p:cNvSpPr txBox="1"/>
          <p:nvPr/>
        </p:nvSpPr>
        <p:spPr>
          <a:xfrm>
            <a:off x="856626" y="1207679"/>
            <a:ext cx="10681782" cy="293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明确了需求以后，张四决定使用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python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进行开发。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张四将软件设计划分为两个部分：</a:t>
            </a:r>
            <a:r>
              <a:rPr lang="zh-CN" altLang="en-US" sz="2400">
                <a:solidFill>
                  <a:srgbClr val="C00000"/>
                </a:solidFill>
              </a:rPr>
              <a:t>数据库设计与 </a:t>
            </a:r>
            <a:r>
              <a:rPr lang="en-US" altLang="zh-CN" sz="2400">
                <a:solidFill>
                  <a:srgbClr val="C00000"/>
                </a:solidFill>
              </a:rPr>
              <a:t>UI </a:t>
            </a:r>
            <a:r>
              <a:rPr lang="zh-CN" altLang="en-US" sz="2400">
                <a:solidFill>
                  <a:srgbClr val="C00000"/>
                </a:solidFill>
              </a:rPr>
              <a:t>设计</a:t>
            </a:r>
            <a:endParaRPr lang="en-US" altLang="zh-CN" sz="2400">
              <a:solidFill>
                <a:srgbClr val="C00000"/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数据库：使用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sqlite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数据库，使用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python sqlite3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模块实现数据库功能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UI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：使用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python tkinter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实现可视化界面，处理用户指令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BA8FFE-2971-41FD-B2FA-24F67BAE9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865" y="1570372"/>
            <a:ext cx="2443543" cy="7760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5456BBD-025B-48C5-B85A-F7C1B983F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256" y="4806386"/>
            <a:ext cx="2312914" cy="94514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04965AB-5745-4A00-B46D-A26D2CCF6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828" y="4539604"/>
            <a:ext cx="2314037" cy="167971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91350F8-749F-4E45-9B00-268164219C42}"/>
              </a:ext>
            </a:extLst>
          </p:cNvPr>
          <p:cNvSpPr txBox="1"/>
          <p:nvPr/>
        </p:nvSpPr>
        <p:spPr>
          <a:xfrm>
            <a:off x="5646531" y="4826472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/>
              <a:t>+</a:t>
            </a:r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1081506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AFC75A-CF09-48F7-B7C9-2A595DFFB5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D2273E-375C-445D-8398-B9C6ED5FB3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D98D5B-A688-4614-A165-67448FBFC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1E6224B-EF1B-48C8-B6EA-A6A67A808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698" y="2697047"/>
            <a:ext cx="1313076" cy="13130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BDEC93C-948D-4FD5-9C0E-5D909DD3E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61" y="2772462"/>
            <a:ext cx="1313076" cy="1313076"/>
          </a:xfrm>
          <a:prstGeom prst="rect">
            <a:avLst/>
          </a:pr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A5DA264-187E-4087-B766-CD2F54179362}"/>
              </a:ext>
            </a:extLst>
          </p:cNvPr>
          <p:cNvSpPr/>
          <p:nvPr/>
        </p:nvSpPr>
        <p:spPr>
          <a:xfrm>
            <a:off x="6711364" y="2772462"/>
            <a:ext cx="1397265" cy="1237661"/>
          </a:xfrm>
          <a:prstGeom prst="round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DataBase</a:t>
            </a:r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3DE73EB-94FF-458A-BE42-CD084ADF5354}"/>
              </a:ext>
            </a:extLst>
          </p:cNvPr>
          <p:cNvSpPr/>
          <p:nvPr/>
        </p:nvSpPr>
        <p:spPr>
          <a:xfrm>
            <a:off x="3747568" y="2810169"/>
            <a:ext cx="1397265" cy="1237661"/>
          </a:xfrm>
          <a:prstGeom prst="round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TkUI</a:t>
            </a:r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0F88663-4586-4386-A7BB-9749F0373E96}"/>
              </a:ext>
            </a:extLst>
          </p:cNvPr>
          <p:cNvSpPr/>
          <p:nvPr/>
        </p:nvSpPr>
        <p:spPr>
          <a:xfrm>
            <a:off x="967383" y="1070765"/>
            <a:ext cx="1723549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交互设计：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7CA51B1-905A-45CF-AC55-EB7FA2AF0093}"/>
              </a:ext>
            </a:extLst>
          </p:cNvPr>
          <p:cNvSpPr txBox="1"/>
          <p:nvPr/>
        </p:nvSpPr>
        <p:spPr>
          <a:xfrm>
            <a:off x="1178351" y="425148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用户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D942484-F206-490A-A4A7-CDC5FAF36ED5}"/>
              </a:ext>
            </a:extLst>
          </p:cNvPr>
          <p:cNvSpPr txBox="1"/>
          <p:nvPr/>
        </p:nvSpPr>
        <p:spPr>
          <a:xfrm>
            <a:off x="9788698" y="425148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sqlite</a:t>
            </a:r>
            <a:r>
              <a:rPr lang="zh-CN" altLang="en-US"/>
              <a:t>数据库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FA54D5-3240-41EF-A418-8C0BC76A79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711" y="2860064"/>
            <a:ext cx="1107591" cy="110759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9D84342-106E-4C40-A60F-BBDCF42561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03" y="2860064"/>
            <a:ext cx="1107591" cy="110759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8F4A9EE-38B0-44BD-A653-B2CB792C6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957" y="2860064"/>
            <a:ext cx="1107591" cy="110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63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D7530B8-4AB1-4A9E-84CF-9BF07D5CF6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E44B60-1E43-4344-BB39-4279FAFDC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FF9ED6-35BE-439C-9803-26026A8997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D5218A-19B1-4807-A2C3-F1D3F4AA9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252" y="1646102"/>
            <a:ext cx="9213234" cy="500234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86C8F26-C97B-4D35-9F81-818267E93F98}"/>
              </a:ext>
            </a:extLst>
          </p:cNvPr>
          <p:cNvSpPr/>
          <p:nvPr/>
        </p:nvSpPr>
        <p:spPr>
          <a:xfrm>
            <a:off x="882542" y="935669"/>
            <a:ext cx="2031325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数据库设计：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89CB0B-8C38-4A28-B1F9-35A749179597}"/>
              </a:ext>
            </a:extLst>
          </p:cNvPr>
          <p:cNvSpPr txBox="1"/>
          <p:nvPr/>
        </p:nvSpPr>
        <p:spPr>
          <a:xfrm>
            <a:off x="2768684" y="936717"/>
            <a:ext cx="8191855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数据库只保存一个表（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paperlist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），各字段内容如下：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67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506A801-8BF1-46AC-B0A4-A38CBBACD5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19603" y="5620359"/>
            <a:ext cx="945581" cy="419100"/>
          </a:xfrm>
        </p:spPr>
        <p:txBody>
          <a:bodyPr/>
          <a:lstStyle/>
          <a:p>
            <a:r>
              <a:rPr lang="zh-CN" altLang="en-US"/>
              <a:t>主界面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C5A28B-C5A3-4335-97D2-558728B8C7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67344" y="5351890"/>
            <a:ext cx="1655313" cy="419100"/>
          </a:xfrm>
        </p:spPr>
        <p:txBody>
          <a:bodyPr/>
          <a:lstStyle/>
          <a:p>
            <a:r>
              <a:rPr lang="zh-CN" altLang="en-US"/>
              <a:t>文献详请界面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029AA0-67D0-46BC-865C-11152B1E3F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8D23516-CBBF-490B-A1FC-FAA29838D963}"/>
              </a:ext>
            </a:extLst>
          </p:cNvPr>
          <p:cNvSpPr/>
          <p:nvPr/>
        </p:nvSpPr>
        <p:spPr>
          <a:xfrm>
            <a:off x="882542" y="935669"/>
            <a:ext cx="1500732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UI 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设计：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3882CAB-64AF-4057-A388-8DDF0161C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92" y="1519604"/>
            <a:ext cx="6908004" cy="40418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926D68-0186-4DBC-814F-6280DDEA5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1864" y="1850021"/>
            <a:ext cx="2766275" cy="338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64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CC891E2-9F83-433B-9108-CD19B08982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A1AA79-CA0D-4EDA-AC14-EF0071595A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46F0E2-02AD-4654-B4F4-C88038B14F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659942C-BB91-454E-B73D-7091984ECB2A}"/>
              </a:ext>
            </a:extLst>
          </p:cNvPr>
          <p:cNvSpPr/>
          <p:nvPr/>
        </p:nvSpPr>
        <p:spPr>
          <a:xfrm>
            <a:off x="920250" y="1134620"/>
            <a:ext cx="1723549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其他说明：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05F4958-6E55-4961-86D1-4AAB3610CD1B}"/>
              </a:ext>
            </a:extLst>
          </p:cNvPr>
          <p:cNvSpPr txBox="1"/>
          <p:nvPr/>
        </p:nvSpPr>
        <p:spPr>
          <a:xfrm>
            <a:off x="1180269" y="2152112"/>
            <a:ext cx="9831461" cy="3110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由于张三要求使用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阅读器打开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文件，仅支持张三常用的福昕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阅读器。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/>
              <a:t>FoxitPhantomPDF.exe  &lt;pdf file&gt; 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由于张三使用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window10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操作系统，本软件仅对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window10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做了适配。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本项目使用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git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进行管理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50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6D64566-671A-40B0-9A34-3922035EC0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A024C9-419F-4295-B6E9-05D9E36F2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F39985-6BE7-4290-83CB-C68F129B26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BA80E7E-A2B2-4AE6-9DD2-215A1298D795}"/>
              </a:ext>
            </a:extLst>
          </p:cNvPr>
          <p:cNvSpPr/>
          <p:nvPr/>
        </p:nvSpPr>
        <p:spPr>
          <a:xfrm>
            <a:off x="1850793" y="1875291"/>
            <a:ext cx="1058315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----------------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database.db		// 数据库文件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database.db.backup	//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数据库备份文件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setting.conf		// 配置文件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globalvar.py		// 全局变量文件，存储返回值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database.py		// DataBase 的实现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tkui.py			// TkUI 的实现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</a:p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|- main.py			// 主程序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C2BE082-C696-44E1-BE44-C9BB7CFFDC37}"/>
              </a:ext>
            </a:extLst>
          </p:cNvPr>
          <p:cNvSpPr/>
          <p:nvPr/>
        </p:nvSpPr>
        <p:spPr>
          <a:xfrm>
            <a:off x="1344455" y="1097334"/>
            <a:ext cx="1723549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文件目录：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190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1C8CA3-3D48-4B3C-8B3E-1A1A7BCED5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FCEFBF-E587-490C-9344-25EF6D48DE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0EF6E7-C1EF-4F01-9147-EAC4AB6CD7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A95591E-283D-4CBD-9F8F-352EAB9E38CB}"/>
              </a:ext>
            </a:extLst>
          </p:cNvPr>
          <p:cNvSpPr/>
          <p:nvPr/>
        </p:nvSpPr>
        <p:spPr>
          <a:xfrm>
            <a:off x="486616" y="736380"/>
            <a:ext cx="2646878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部分源文件截图：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F0848B-7A57-4A20-AF04-DB705F89D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084" y="1367644"/>
            <a:ext cx="9843832" cy="528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66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4215C71-0254-4BCC-A66F-684A77AD72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3BD6EE-0D06-46B6-8711-DE805FF2BE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070821-65A5-499E-B7B4-C4EF5BE5B7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软件设计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8E8E81-E63D-4D77-8CEA-283539DF5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272" y="1400883"/>
            <a:ext cx="5629881" cy="52475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4E47ECC-AFE5-467D-BB13-B0DEEB34A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226" y="596856"/>
            <a:ext cx="4894502" cy="484357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7ED4086-5647-4881-B50E-2E4903F92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5660" y="5440433"/>
            <a:ext cx="4893068" cy="121939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58529C6-8324-4935-A62B-E4CB463B832D}"/>
              </a:ext>
            </a:extLst>
          </p:cNvPr>
          <p:cNvSpPr/>
          <p:nvPr/>
        </p:nvSpPr>
        <p:spPr>
          <a:xfrm>
            <a:off x="486616" y="736380"/>
            <a:ext cx="1723549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开发流程：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580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accent2"/>
                </a:solidFill>
              </a:rPr>
              <a:t>项目简介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5BB4173-241B-4451-B976-8D9E36EF561C}"/>
              </a:ext>
            </a:extLst>
          </p:cNvPr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8C5D102-8236-4014-AD75-3828CE0C6A7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2C9C839E-D7E7-40AA-A9F0-25F8AF260049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0569484-D97A-4612-A3C8-19F561CD404C}"/>
              </a:ext>
            </a:extLst>
          </p:cNvPr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BD8A29-E5D4-4173-8567-41E45DDE9E1C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C878C90-5C97-4319-A4A9-973F44F684F1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accent2"/>
                </a:solidFill>
              </a:rPr>
              <a:t>需求分析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B11E5F-E40B-47E0-8FBA-8F6C0035B72A}"/>
              </a:ext>
            </a:extLst>
          </p:cNvPr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accent2"/>
                </a:solidFill>
              </a:rPr>
              <a:t>设计分析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027BF7-8527-4C35-8DDA-D8F9150CE05E}"/>
              </a:ext>
            </a:extLst>
          </p:cNvPr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accent2"/>
                </a:solidFill>
              </a:rPr>
              <a:t>部署测试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8" y="-6066"/>
            <a:ext cx="1553631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>
                <a:solidFill>
                  <a:schemeClr val="bg1"/>
                </a:solidFill>
              </a:rPr>
              <a:t>04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E67F88C-F229-45E2-8D35-07E48CE22337}"/>
              </a:ext>
            </a:extLst>
          </p:cNvPr>
          <p:cNvSpPr/>
          <p:nvPr/>
        </p:nvSpPr>
        <p:spPr>
          <a:xfrm>
            <a:off x="1807368" y="2285897"/>
            <a:ext cx="39965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>
                <a:solidFill>
                  <a:srgbClr val="C8161E"/>
                </a:solidFill>
                <a:cs typeface="+mj-cs"/>
              </a:rPr>
              <a:t>部署测试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ED787D-E76E-47DE-91B0-C2BFADB8F9AF}"/>
              </a:ext>
            </a:extLst>
          </p:cNvPr>
          <p:cNvSpPr txBox="1"/>
          <p:nvPr/>
        </p:nvSpPr>
        <p:spPr>
          <a:xfrm>
            <a:off x="1807367" y="2871461"/>
            <a:ext cx="3996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>
                <a:solidFill>
                  <a:schemeClr val="bg2">
                    <a:alpha val="90000"/>
                  </a:schemeClr>
                </a:solidFill>
              </a:rPr>
              <a:t>Testing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291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26F9AB8-1089-470B-BF11-548F81FE9471}"/>
              </a:ext>
            </a:extLst>
          </p:cNvPr>
          <p:cNvGrpSpPr/>
          <p:nvPr/>
        </p:nvGrpSpPr>
        <p:grpSpPr>
          <a:xfrm>
            <a:off x="1392372" y="1694792"/>
            <a:ext cx="9407255" cy="4101527"/>
            <a:chOff x="1075351" y="1592263"/>
            <a:chExt cx="5061881" cy="4236930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A4608405-C2D9-4E99-AFD5-38C301D267ED}"/>
                </a:ext>
              </a:extLst>
            </p:cNvPr>
            <p:cNvSpPr/>
            <p:nvPr/>
          </p:nvSpPr>
          <p:spPr>
            <a:xfrm>
              <a:off x="1075351" y="1592263"/>
              <a:ext cx="4868249" cy="3981223"/>
            </a:xfrm>
            <a:prstGeom prst="roundRect">
              <a:avLst>
                <a:gd name="adj" fmla="val 0"/>
              </a:avLst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just"/>
              <a:endParaRPr lang="zh-CN" altLang="en-US" dirty="0"/>
            </a:p>
          </p:txBody>
        </p:sp>
        <p:sp>
          <p:nvSpPr>
            <p:cNvPr id="3" name="平行四边形 2">
              <a:extLst>
                <a:ext uri="{FF2B5EF4-FFF2-40B4-BE49-F238E27FC236}">
                  <a16:creationId xmlns:a16="http://schemas.microsoft.com/office/drawing/2014/main" id="{90687887-3870-49AA-BBFA-4660D1A9307E}"/>
                </a:ext>
              </a:extLst>
            </p:cNvPr>
            <p:cNvSpPr/>
            <p:nvPr/>
          </p:nvSpPr>
          <p:spPr>
            <a:xfrm>
              <a:off x="1251578" y="1702990"/>
              <a:ext cx="473565" cy="242093"/>
            </a:xfrm>
            <a:prstGeom prst="parallelogram">
              <a:avLst>
                <a:gd name="adj" fmla="val 44445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right-quote-sign_36811">
              <a:extLst>
                <a:ext uri="{FF2B5EF4-FFF2-40B4-BE49-F238E27FC236}">
                  <a16:creationId xmlns:a16="http://schemas.microsoft.com/office/drawing/2014/main" id="{DEEE1E3C-7C6F-41FE-A120-3BC9094A0A9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29577" y="5336828"/>
              <a:ext cx="507655" cy="492365"/>
            </a:xfrm>
            <a:custGeom>
              <a:avLst/>
              <a:gdLst>
                <a:gd name="T0" fmla="*/ 314 w 314"/>
                <a:gd name="T1" fmla="*/ 0 h 305"/>
                <a:gd name="T2" fmla="*/ 314 w 314"/>
                <a:gd name="T3" fmla="*/ 158 h 305"/>
                <a:gd name="T4" fmla="*/ 206 w 314"/>
                <a:gd name="T5" fmla="*/ 305 h 305"/>
                <a:gd name="T6" fmla="*/ 170 w 314"/>
                <a:gd name="T7" fmla="*/ 304 h 305"/>
                <a:gd name="T8" fmla="*/ 170 w 314"/>
                <a:gd name="T9" fmla="*/ 243 h 305"/>
                <a:gd name="T10" fmla="*/ 244 w 314"/>
                <a:gd name="T11" fmla="*/ 174 h 305"/>
                <a:gd name="T12" fmla="*/ 243 w 314"/>
                <a:gd name="T13" fmla="*/ 146 h 305"/>
                <a:gd name="T14" fmla="*/ 192 w 314"/>
                <a:gd name="T15" fmla="*/ 146 h 305"/>
                <a:gd name="T16" fmla="*/ 192 w 314"/>
                <a:gd name="T17" fmla="*/ 0 h 305"/>
                <a:gd name="T18" fmla="*/ 314 w 314"/>
                <a:gd name="T19" fmla="*/ 0 h 305"/>
                <a:gd name="T20" fmla="*/ 314 w 314"/>
                <a:gd name="T21" fmla="*/ 0 h 305"/>
                <a:gd name="T22" fmla="*/ 16 w 314"/>
                <a:gd name="T23" fmla="*/ 146 h 305"/>
                <a:gd name="T24" fmla="*/ 67 w 314"/>
                <a:gd name="T25" fmla="*/ 146 h 305"/>
                <a:gd name="T26" fmla="*/ 68 w 314"/>
                <a:gd name="T27" fmla="*/ 174 h 305"/>
                <a:gd name="T28" fmla="*/ 0 w 314"/>
                <a:gd name="T29" fmla="*/ 243 h 305"/>
                <a:gd name="T30" fmla="*/ 0 w 314"/>
                <a:gd name="T31" fmla="*/ 304 h 305"/>
                <a:gd name="T32" fmla="*/ 30 w 314"/>
                <a:gd name="T33" fmla="*/ 305 h 305"/>
                <a:gd name="T34" fmla="*/ 138 w 314"/>
                <a:gd name="T35" fmla="*/ 158 h 305"/>
                <a:gd name="T36" fmla="*/ 138 w 314"/>
                <a:gd name="T37" fmla="*/ 0 h 305"/>
                <a:gd name="T38" fmla="*/ 16 w 314"/>
                <a:gd name="T39" fmla="*/ 0 h 305"/>
                <a:gd name="T40" fmla="*/ 16 w 314"/>
                <a:gd name="T41" fmla="*/ 146 h 305"/>
                <a:gd name="T42" fmla="*/ 16 w 314"/>
                <a:gd name="T43" fmla="*/ 146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4" h="305">
                  <a:moveTo>
                    <a:pt x="314" y="0"/>
                  </a:moveTo>
                  <a:lnTo>
                    <a:pt x="314" y="158"/>
                  </a:lnTo>
                  <a:cubicBezTo>
                    <a:pt x="314" y="256"/>
                    <a:pt x="278" y="305"/>
                    <a:pt x="206" y="305"/>
                  </a:cubicBezTo>
                  <a:cubicBezTo>
                    <a:pt x="198" y="305"/>
                    <a:pt x="186" y="305"/>
                    <a:pt x="170" y="304"/>
                  </a:cubicBezTo>
                  <a:lnTo>
                    <a:pt x="170" y="243"/>
                  </a:lnTo>
                  <a:cubicBezTo>
                    <a:pt x="219" y="243"/>
                    <a:pt x="244" y="220"/>
                    <a:pt x="244" y="174"/>
                  </a:cubicBezTo>
                  <a:lnTo>
                    <a:pt x="243" y="146"/>
                  </a:lnTo>
                  <a:lnTo>
                    <a:pt x="192" y="146"/>
                  </a:lnTo>
                  <a:lnTo>
                    <a:pt x="192" y="0"/>
                  </a:lnTo>
                  <a:lnTo>
                    <a:pt x="314" y="0"/>
                  </a:lnTo>
                  <a:lnTo>
                    <a:pt x="314" y="0"/>
                  </a:lnTo>
                  <a:close/>
                  <a:moveTo>
                    <a:pt x="16" y="146"/>
                  </a:moveTo>
                  <a:lnTo>
                    <a:pt x="67" y="146"/>
                  </a:lnTo>
                  <a:lnTo>
                    <a:pt x="68" y="174"/>
                  </a:lnTo>
                  <a:cubicBezTo>
                    <a:pt x="68" y="217"/>
                    <a:pt x="45" y="240"/>
                    <a:pt x="0" y="243"/>
                  </a:cubicBezTo>
                  <a:lnTo>
                    <a:pt x="0" y="304"/>
                  </a:lnTo>
                  <a:cubicBezTo>
                    <a:pt x="14" y="305"/>
                    <a:pt x="24" y="305"/>
                    <a:pt x="30" y="305"/>
                  </a:cubicBezTo>
                  <a:cubicBezTo>
                    <a:pt x="102" y="305"/>
                    <a:pt x="138" y="256"/>
                    <a:pt x="138" y="158"/>
                  </a:cubicBezTo>
                  <a:lnTo>
                    <a:pt x="138" y="0"/>
                  </a:lnTo>
                  <a:lnTo>
                    <a:pt x="16" y="0"/>
                  </a:lnTo>
                  <a:lnTo>
                    <a:pt x="16" y="146"/>
                  </a:lnTo>
                  <a:lnTo>
                    <a:pt x="16" y="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A3F288B-B4A7-44A2-BF6F-5130C8E1A7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3DAC7732-7372-4124-8286-2676A7A423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519A46F-A69D-4C22-868B-813D3F4B51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测试部署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5A8BF38-4F49-4CA0-8481-E1D9AD132B2D}"/>
              </a:ext>
            </a:extLst>
          </p:cNvPr>
          <p:cNvSpPr txBox="1"/>
          <p:nvPr/>
        </p:nvSpPr>
        <p:spPr>
          <a:xfrm>
            <a:off x="2607282" y="2406284"/>
            <a:ext cx="6617579" cy="204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测试说明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软件开发中由开发者进行模块测试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软件完成后由开发者进行测试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软件完成后由其他用户测试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304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AA15C42-8B53-449A-A911-2686C82E9037}"/>
              </a:ext>
            </a:extLst>
          </p:cNvPr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测试部署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2554932-8329-4222-B054-D6EC7036375E}"/>
              </a:ext>
            </a:extLst>
          </p:cNvPr>
          <p:cNvSpPr txBox="1"/>
          <p:nvPr/>
        </p:nvSpPr>
        <p:spPr>
          <a:xfrm>
            <a:off x="1725143" y="2235200"/>
            <a:ext cx="3894607" cy="1565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测试用户</a:t>
            </a:r>
            <a:r>
              <a: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由于福昕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阅读器目录中包含空格导致问题，已修复。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800403-78E5-457E-995C-6E55E2040E71}"/>
              </a:ext>
            </a:extLst>
          </p:cNvPr>
          <p:cNvSpPr txBox="1"/>
          <p:nvPr/>
        </p:nvSpPr>
        <p:spPr>
          <a:xfrm>
            <a:off x="6762821" y="2235200"/>
            <a:ext cx="3894607" cy="3003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测试用户</a:t>
            </a:r>
            <a:r>
              <a: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用户不使用福昕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阅读器，支持其他阅读器已纳入迭代计划。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用户表示希望界面更好看一些。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671FE447-1135-43CF-B090-5E3386D7438C}"/>
              </a:ext>
            </a:extLst>
          </p:cNvPr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>
            <a:extLst>
              <a:ext uri="{FF2B5EF4-FFF2-40B4-BE49-F238E27FC236}">
                <a16:creationId xmlns:a16="http://schemas.microsoft.com/office/drawing/2014/main" id="{C140415A-D6BA-48C6-9E63-FB0DD4AAD1FB}"/>
              </a:ext>
            </a:extLst>
          </p:cNvPr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>
            <a:extLst>
              <a:ext uri="{FF2B5EF4-FFF2-40B4-BE49-F238E27FC236}">
                <a16:creationId xmlns:a16="http://schemas.microsoft.com/office/drawing/2014/main" id="{24235A02-8E3C-4B4F-99B0-490E3FF57A0F}"/>
              </a:ext>
            </a:extLst>
          </p:cNvPr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752559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73BD45C-E427-4AB3-8D1E-FFDEF259C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3FEF2B-F033-42FD-B09E-D6ED459C88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7A32BE01-41CE-4C37-AAA9-D793000DB6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测试部署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A727149-5704-44A7-9ECF-E54F501A8477}"/>
              </a:ext>
            </a:extLst>
          </p:cNvPr>
          <p:cNvSpPr/>
          <p:nvPr/>
        </p:nvSpPr>
        <p:spPr>
          <a:xfrm>
            <a:off x="1344455" y="1097334"/>
            <a:ext cx="1723549" cy="5250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实机截图：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30420B0-9D27-43BE-B907-DFD877CBA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80" y="1938225"/>
            <a:ext cx="7782986" cy="41833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114F5B5-839C-400A-B38A-949824427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7028" y="1852752"/>
            <a:ext cx="3932620" cy="426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58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716099-7BA0-446B-B583-7DFAB419D3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87F4AD-D6C6-4A5F-80E9-93821C99DE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0F82C2-25BA-4BBD-80FF-44D8A746CB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测试部署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E35E573-A584-42BC-B791-AE0F5F91AEF7}"/>
              </a:ext>
            </a:extLst>
          </p:cNvPr>
          <p:cNvSpPr/>
          <p:nvPr/>
        </p:nvSpPr>
        <p:spPr>
          <a:xfrm>
            <a:off x="4172554" y="2967335"/>
            <a:ext cx="326243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ts val="1000"/>
              </a:spcBef>
            </a:pPr>
            <a:r>
              <a:rPr lang="zh-CN" altLang="en-US" sz="5400" b="1" spc="600">
                <a:solidFill>
                  <a:srgbClr val="C8161E"/>
                </a:solidFill>
              </a:rPr>
              <a:t>实机展示</a:t>
            </a:r>
            <a:endParaRPr lang="zh-CN" altLang="en-US" sz="5400" b="1" spc="600" dirty="0">
              <a:solidFill>
                <a:srgbClr val="C816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0130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9C5D1A1-6034-44EA-B2E2-0F02EF578E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/>
              <a:t>感谢聆听</a:t>
            </a:r>
            <a:endParaRPr lang="en-US" altLang="zh-CN" spc="600"/>
          </a:p>
        </p:txBody>
      </p:sp>
      <p:sp>
        <p:nvSpPr>
          <p:cNvPr id="3" name="标题 8">
            <a:extLst>
              <a:ext uri="{FF2B5EF4-FFF2-40B4-BE49-F238E27FC236}">
                <a16:creationId xmlns:a16="http://schemas.microsoft.com/office/drawing/2014/main" id="{A4BD7DBE-D91A-4770-9DDF-934C12E22BE9}"/>
              </a:ext>
            </a:extLst>
          </p:cNvPr>
          <p:cNvSpPr txBox="1">
            <a:spLocks/>
          </p:cNvSpPr>
          <p:nvPr/>
        </p:nvSpPr>
        <p:spPr>
          <a:xfrm>
            <a:off x="210532" y="4308420"/>
            <a:ext cx="11770936" cy="18637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altLang="zh-CN" sz="2400">
                <a:solidFill>
                  <a:schemeClr val="bg1"/>
                </a:solidFill>
              </a:rPr>
              <a:t>IS305 </a:t>
            </a:r>
            <a:r>
              <a:rPr lang="zh-CN" altLang="en-US" sz="2400">
                <a:solidFill>
                  <a:schemeClr val="bg1"/>
                </a:solidFill>
              </a:rPr>
              <a:t>应用软件课程设计 小作业汇报</a:t>
            </a:r>
            <a:br>
              <a:rPr lang="en-US" altLang="zh-CN" sz="2400">
                <a:solidFill>
                  <a:schemeClr val="bg1"/>
                </a:solidFill>
              </a:rPr>
            </a:br>
            <a:r>
              <a:rPr lang="zh-CN" altLang="en-US" sz="1800">
                <a:solidFill>
                  <a:schemeClr val="bg1"/>
                </a:solidFill>
              </a:rPr>
              <a:t>微型本地文献管理软件 </a:t>
            </a:r>
            <a:r>
              <a:rPr lang="en-US" altLang="zh-CN" sz="1800">
                <a:solidFill>
                  <a:schemeClr val="bg1"/>
                </a:solidFill>
              </a:rPr>
              <a:t>—— Simple Paper Lib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11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9" y="-6066"/>
            <a:ext cx="1553630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01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E67F88C-F229-45E2-8D35-07E48CE22337}"/>
              </a:ext>
            </a:extLst>
          </p:cNvPr>
          <p:cNvSpPr/>
          <p:nvPr/>
        </p:nvSpPr>
        <p:spPr>
          <a:xfrm>
            <a:off x="1807368" y="2285897"/>
            <a:ext cx="39965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>
                <a:solidFill>
                  <a:srgbClr val="C8161E"/>
                </a:solidFill>
                <a:cs typeface="+mj-cs"/>
              </a:rPr>
              <a:t>项目简介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ED787D-E76E-47DE-91B0-C2BFADB8F9AF}"/>
              </a:ext>
            </a:extLst>
          </p:cNvPr>
          <p:cNvSpPr txBox="1"/>
          <p:nvPr/>
        </p:nvSpPr>
        <p:spPr>
          <a:xfrm>
            <a:off x="1807367" y="2871461"/>
            <a:ext cx="3996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Brief Introduction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514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项目简介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64749" y="2535375"/>
            <a:ext cx="8694263" cy="100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本项目基于日常材料整理所需，使用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python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设计实现了一个微型本地文献管理软件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—— Simple Paper Lib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23D3048-77D0-4751-9BC1-C5263399AEB7}"/>
              </a:ext>
            </a:extLst>
          </p:cNvPr>
          <p:cNvSpPr txBox="1"/>
          <p:nvPr/>
        </p:nvSpPr>
        <p:spPr>
          <a:xfrm>
            <a:off x="1725143" y="4103208"/>
            <a:ext cx="9246478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项目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git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地址：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https://github.com/FengweiZhang/SimplePaperLib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593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8" y="-6066"/>
            <a:ext cx="1553631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>
                <a:solidFill>
                  <a:schemeClr val="bg1"/>
                </a:solidFill>
              </a:rPr>
              <a:t>02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E67F88C-F229-45E2-8D35-07E48CE22337}"/>
              </a:ext>
            </a:extLst>
          </p:cNvPr>
          <p:cNvSpPr/>
          <p:nvPr/>
        </p:nvSpPr>
        <p:spPr>
          <a:xfrm>
            <a:off x="1807368" y="2285897"/>
            <a:ext cx="39965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>
                <a:solidFill>
                  <a:srgbClr val="C8161E"/>
                </a:solidFill>
                <a:cs typeface="+mj-cs"/>
              </a:rPr>
              <a:t>需求分析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ED787D-E76E-47DE-91B0-C2BFADB8F9AF}"/>
              </a:ext>
            </a:extLst>
          </p:cNvPr>
          <p:cNvSpPr txBox="1"/>
          <p:nvPr/>
        </p:nvSpPr>
        <p:spPr>
          <a:xfrm>
            <a:off x="1807367" y="2871461"/>
            <a:ext cx="3996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>
                <a:solidFill>
                  <a:schemeClr val="bg2">
                    <a:alpha val="90000"/>
                  </a:schemeClr>
                </a:solidFill>
              </a:rPr>
              <a:t>Demand Analysis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72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37B125-9D20-47BE-A061-36961D7230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C56CEE-A45B-4875-89F4-5CD52DDB6D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BE8BD9-F0E0-4818-ABB0-8FD1CF3E96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973EB8F-3BE3-4035-BBA1-363848EDE194}"/>
              </a:ext>
            </a:extLst>
          </p:cNvPr>
          <p:cNvSpPr txBox="1"/>
          <p:nvPr/>
        </p:nvSpPr>
        <p:spPr>
          <a:xfrm>
            <a:off x="990510" y="1446021"/>
            <a:ext cx="6145581" cy="396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场景简介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张三是上海西南某高校的学生，在一次磁盘整理中，张三发现存储器中</a:t>
            </a:r>
            <a:r>
              <a:rPr lang="zh-CN" altLang="en-US" sz="2400">
                <a:solidFill>
                  <a:srgbClr val="C00000"/>
                </a:solidFill>
              </a:rPr>
              <a:t>“散落”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了许多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文献。这些文献大多作为课程的阅读材料，保存在所属课程的文件夹中。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张三在简单浏览后发现，虽然课程已经结束，但这些文献仍有价值，张三想要把这些文献整理起来，以备日后所需。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91F0375-4F9A-42E4-A16E-A0D49E187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615" y="1640290"/>
            <a:ext cx="4440025" cy="140619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64A72AC-C370-4C82-904C-421F0FF2B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614" y="3675496"/>
            <a:ext cx="4440025" cy="12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88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B6B5B63-C4EB-4D95-978E-38F210C83E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1A8585-2CE3-4A98-8D0F-A8E5224085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5620F8-274E-48FC-A10C-9AA05423E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F2CC56B-6FF4-4437-B23D-BE97F79AF27F}"/>
              </a:ext>
            </a:extLst>
          </p:cNvPr>
          <p:cNvSpPr txBox="1"/>
          <p:nvPr/>
        </p:nvSpPr>
        <p:spPr>
          <a:xfrm>
            <a:off x="475704" y="1085568"/>
            <a:ext cx="10723339" cy="396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为了达到文献管理的目的，张三尝试了一些文献管理方法与软件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张三尝试了文献格式化命名，但张三发现，这种方法保存的文献备注信息有限，时间一长，在有所遗忘的情况下，很难快速找到目标文献。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张三又尝试了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excel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表格管理，但张三发现，这种方法虽然保存了文献备注，但依旧无法直接定位文献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原件位置，还是需要在文件目录中查找。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76BEC41-C11C-442A-B8AD-DE35774E3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66" y="2857684"/>
            <a:ext cx="9555363" cy="8847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0274AF-2361-466F-8D83-F735618D3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5" y="5171362"/>
            <a:ext cx="9610016" cy="68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60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570F983-BB15-4C9E-B7DC-42921941FB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95F10E-765E-4F9A-B79D-621A736833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70493C-5D6C-42A9-A2C6-2CA9F4DB2D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44BB01-4058-4527-B6E0-B9D23D6C9400}"/>
              </a:ext>
            </a:extLst>
          </p:cNvPr>
          <p:cNvSpPr txBox="1"/>
          <p:nvPr/>
        </p:nvSpPr>
        <p:spPr>
          <a:xfrm>
            <a:off x="823670" y="1588163"/>
            <a:ext cx="7333358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张三又又尝试了有名的文献管理软件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—— EndNote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，但张三发现，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EndNote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虽然功能强大，但其管理策略要求将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原件复制到数据库目录，从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EndNote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中打开的并不是原始位置的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pdf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原件，而是 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EndNote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数据库中的备份。这并不是张三想要的。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A6B0E6-AB13-4102-97D3-2AA2F7E45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358" y="1687699"/>
            <a:ext cx="2992942" cy="224646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EB0C55A-05CB-4CF3-BB7C-54366680705D}"/>
              </a:ext>
            </a:extLst>
          </p:cNvPr>
          <p:cNvSpPr txBox="1"/>
          <p:nvPr/>
        </p:nvSpPr>
        <p:spPr>
          <a:xfrm>
            <a:off x="823669" y="4587272"/>
            <a:ext cx="9687217" cy="100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       于是，张三决定放弃寻找，请正在学习软件设计的张四，</a:t>
            </a:r>
            <a:r>
              <a:rPr lang="zh-CN" altLang="en-US" sz="2400">
                <a:solidFill>
                  <a:srgbClr val="C00000"/>
                </a:solidFill>
              </a:rPr>
              <a:t>量身定制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一款本地文献管理软件。</a:t>
            </a:r>
            <a:endParaRPr lang="en-US" altLang="zh-CN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16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34FA69-0CF5-4A91-9B7F-1657FEF214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需求分析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D53A3A-F604-4664-8597-C19582302A38}"/>
              </a:ext>
            </a:extLst>
          </p:cNvPr>
          <p:cNvSpPr txBox="1"/>
          <p:nvPr/>
        </p:nvSpPr>
        <p:spPr>
          <a:xfrm>
            <a:off x="546792" y="825013"/>
            <a:ext cx="6409531" cy="100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</a:rPr>
              <a:t>听闻此事的张四非常高兴，通过与张三的深入交流，张四确定了张三的需求：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32C35A4-27C2-468A-8CD8-29C07463B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315" y="1830160"/>
            <a:ext cx="10938641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sz="2400">
                <a:solidFill>
                  <a:srgbClr val="C00000"/>
                </a:solidFill>
              </a:rPr>
              <a:t>功能需求：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在本地建立文献库</a:t>
            </a:r>
          </a:p>
          <a:p>
            <a:pPr marL="800100" marR="0" lvl="1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文献信息包括：阅读标记、发表时间、会议、文献名称、作者、标签、备注、网页连接、pdf文件本地目录、上一次阅读的时间、10Q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可以导入文献信息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可以删除文献信息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可以修改文献信息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可以按照发表时间、会议、关键词搜索文献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rgbClr val="C00000"/>
                </a:solidFill>
              </a:rPr>
              <a:t>可以</a:t>
            </a:r>
            <a:r>
              <a:rPr lang="zh-CN" altLang="en-US" sz="2400">
                <a:solidFill>
                  <a:srgbClr val="C00000"/>
                </a:solidFill>
              </a:rPr>
              <a:t>使用 </a:t>
            </a:r>
            <a:r>
              <a:rPr lang="zh-CN" altLang="zh-CN" sz="2400">
                <a:solidFill>
                  <a:srgbClr val="C00000"/>
                </a:solidFill>
              </a:rPr>
              <a:t>pdf</a:t>
            </a:r>
            <a:r>
              <a:rPr lang="en-US" altLang="zh-CN" sz="2400">
                <a:solidFill>
                  <a:srgbClr val="C00000"/>
                </a:solidFill>
              </a:rPr>
              <a:t> </a:t>
            </a:r>
            <a:r>
              <a:rPr lang="zh-CN" altLang="zh-CN" sz="2400">
                <a:solidFill>
                  <a:srgbClr val="C00000"/>
                </a:solidFill>
              </a:rPr>
              <a:t>阅读器通过本地目录打开文献</a:t>
            </a: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zh-CN" sz="2400">
                <a:solidFill>
                  <a:srgbClr val="C00000"/>
                </a:solidFill>
              </a:rPr>
              <a:t>文献的</a:t>
            </a:r>
            <a:r>
              <a:rPr lang="en-US" altLang="zh-CN" sz="2400">
                <a:solidFill>
                  <a:srgbClr val="C00000"/>
                </a:solidFill>
              </a:rPr>
              <a:t> </a:t>
            </a:r>
            <a:r>
              <a:rPr lang="zh-CN" altLang="zh-CN" sz="2400">
                <a:solidFill>
                  <a:srgbClr val="C00000"/>
                </a:solidFill>
              </a:rPr>
              <a:t>pdf</a:t>
            </a:r>
            <a:r>
              <a:rPr lang="en-US" altLang="zh-CN" sz="2400">
                <a:solidFill>
                  <a:srgbClr val="C00000"/>
                </a:solidFill>
              </a:rPr>
              <a:t> </a:t>
            </a:r>
            <a:r>
              <a:rPr lang="zh-CN" altLang="zh-CN" sz="2400">
                <a:solidFill>
                  <a:srgbClr val="C00000"/>
                </a:solidFill>
              </a:rPr>
              <a:t>文件可以散布在系统的各个目录（与EndNote相比较）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79795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4350</TotalTime>
  <Words>810</Words>
  <Application>Microsoft Office PowerPoint</Application>
  <PresentationFormat>宽屏</PresentationFormat>
  <Paragraphs>118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等线</vt:lpstr>
      <vt:lpstr>宋体</vt:lpstr>
      <vt:lpstr>微软雅黑</vt:lpstr>
      <vt:lpstr>Arial</vt:lpstr>
      <vt:lpstr>Calibri</vt:lpstr>
      <vt:lpstr>Century Gothic</vt:lpstr>
      <vt:lpstr>Segoe UI</vt:lpstr>
      <vt:lpstr>Segoe UI Light</vt:lpstr>
      <vt:lpstr>Wingdings</vt:lpstr>
      <vt:lpstr>Office 主题​​</vt:lpstr>
      <vt:lpstr>1_OfficePLUS</vt:lpstr>
      <vt:lpstr>IS305 应用软件课程设计 小作业汇报 微型本地文献管理软件 —— Simple Paper Lib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张 峰玮</cp:lastModifiedBy>
  <cp:revision>136</cp:revision>
  <dcterms:created xsi:type="dcterms:W3CDTF">2019-01-23T14:14:04Z</dcterms:created>
  <dcterms:modified xsi:type="dcterms:W3CDTF">2023-02-28T16:23:18Z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